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90" r:id="rId5"/>
    <p:sldId id="259" r:id="rId6"/>
    <p:sldId id="275" r:id="rId7"/>
    <p:sldId id="260" r:id="rId8"/>
    <p:sldId id="264" r:id="rId9"/>
    <p:sldId id="262" r:id="rId10"/>
    <p:sldId id="263" r:id="rId11"/>
    <p:sldId id="266" r:id="rId12"/>
    <p:sldId id="271" r:id="rId13"/>
    <p:sldId id="265" r:id="rId14"/>
    <p:sldId id="280" r:id="rId15"/>
    <p:sldId id="273" r:id="rId16"/>
    <p:sldId id="272" r:id="rId17"/>
    <p:sldId id="261" r:id="rId18"/>
    <p:sldId id="278" r:id="rId19"/>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C3E3C7-B867-4944-BECA-D558649A1408}" v="18" dt="2020-10-01T17:24:25.5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05"/>
  </p:normalViewPr>
  <p:slideViewPr>
    <p:cSldViewPr showGuides="1">
      <p:cViewPr varScale="1">
        <p:scale>
          <a:sx n="107" d="100"/>
          <a:sy n="107" d="100"/>
        </p:scale>
        <p:origin x="176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2C36C9-6A1A-4086-B235-5520FB5B4691}" type="datetimeFigureOut">
              <a:rPr lang="en-US" smtClean="0"/>
              <a:t>10/1/20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C36C9-6A1A-4086-B235-5520FB5B4691}" type="datetimeFigureOut">
              <a:rPr lang="en-US" smtClean="0"/>
              <a:t>10/1/20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C36C9-6A1A-4086-B235-5520FB5B4691}" type="datetimeFigureOut">
              <a:rPr lang="en-US" smtClean="0"/>
              <a:t>10/1/20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C36C9-6A1A-4086-B235-5520FB5B4691}" type="datetimeFigureOut">
              <a:rPr lang="en-US" smtClean="0"/>
              <a:t>10/1/20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2C36C9-6A1A-4086-B235-5520FB5B4691}" type="datetimeFigureOut">
              <a:rPr lang="en-US" smtClean="0"/>
              <a:t>10/1/20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2C36C9-6A1A-4086-B235-5520FB5B4691}" type="datetimeFigureOut">
              <a:rPr lang="en-US" smtClean="0"/>
              <a:t>10/1/20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2C36C9-6A1A-4086-B235-5520FB5B4691}" type="datetimeFigureOut">
              <a:rPr lang="en-US" smtClean="0"/>
              <a:t>10/1/20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2C36C9-6A1A-4086-B235-5520FB5B4691}" type="datetimeFigureOut">
              <a:rPr lang="en-US" smtClean="0"/>
              <a:t>10/1/20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2C36C9-6A1A-4086-B235-5520FB5B4691}" type="datetimeFigureOut">
              <a:rPr lang="en-US" smtClean="0"/>
              <a:t>10/1/20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2C36C9-6A1A-4086-B235-5520FB5B4691}" type="datetimeFigureOut">
              <a:rPr lang="en-US" smtClean="0"/>
              <a:t>10/1/20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2C36C9-6A1A-4086-B235-5520FB5B4691}" type="datetimeFigureOut">
              <a:rPr lang="en-US" smtClean="0"/>
              <a:t>10/1/20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C36C9-6A1A-4086-B235-5520FB5B4691}" type="datetimeFigureOut">
              <a:rPr lang="en-US" smtClean="0"/>
              <a:t>10/1/20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EF936-AEBA-472A-B6AB-B5A7A5F1BD5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2.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1.png"/><Relationship Id="rId5" Type="http://schemas.openxmlformats.org/officeDocument/2006/relationships/hyperlink" Target="http://www.madison-schools.com/virtuallearning" TargetMode="Externa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2.png"/><Relationship Id="rId5" Type="http://schemas.openxmlformats.org/officeDocument/2006/relationships/hyperlink" Target="http://www.madison-schools.com/virtuallearning" TargetMode="Externa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2.pn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JPG"/>
          <p:cNvPicPr>
            <a:picLocks noGrp="1" noChangeAspect="1"/>
          </p:cNvPicPr>
          <p:nvPr isPhoto="1"/>
        </p:nvPicPr>
        <p:blipFill>
          <a:blip r:embed="rId4" cstate="print">
            <a:lum/>
          </a:blip>
          <a:stretch>
            <a:fillRect/>
          </a:stretch>
        </p:blipFill>
        <p:spPr>
          <a:xfrm>
            <a:off x="0" y="304800"/>
            <a:ext cx="9144000" cy="6858000"/>
          </a:xfrm>
          <a:prstGeom prst="rect">
            <a:avLst/>
          </a:prstGeom>
          <a:noFill/>
          <a:ln>
            <a:noFill/>
          </a:ln>
        </p:spPr>
      </p:pic>
      <p:sp>
        <p:nvSpPr>
          <p:cNvPr id="3" name="Title 1"/>
          <p:cNvSpPr txBox="1">
            <a:spLocks/>
          </p:cNvSpPr>
          <p:nvPr/>
        </p:nvSpPr>
        <p:spPr>
          <a:xfrm>
            <a:off x="685800" y="1028700"/>
            <a:ext cx="7772400" cy="48006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a:ln w="17780" cmpd="sng">
                  <a:solidFill>
                    <a:srgbClr val="FFFFFF"/>
                  </a:solidFill>
                  <a:prstDash val="solid"/>
                  <a:miter lim="800000"/>
                </a:ln>
                <a:effectLst>
                  <a:outerShdw blurRad="50800" algn="tl" rotWithShape="0">
                    <a:srgbClr val="000000"/>
                  </a:outerShdw>
                </a:effectLst>
                <a:latin typeface="Elise" pitchFamily="2" charset="0"/>
                <a:ea typeface="+mj-ea"/>
                <a:cs typeface="+mj-cs"/>
              </a:rPr>
              <a:t>  </a:t>
            </a:r>
            <a:r>
              <a:rPr lang="en-US" sz="6600" b="1" dirty="0">
                <a:ln w="28575" cmpd="sng">
                  <a:solidFill>
                    <a:srgbClr val="FFFF00"/>
                  </a:solidFill>
                  <a:prstDash val="solid"/>
                  <a:miter lim="800000"/>
                </a:ln>
                <a:effectLst>
                  <a:outerShdw blurRad="50800" algn="tl" rotWithShape="0">
                    <a:srgbClr val="000000"/>
                  </a:outerShdw>
                </a:effectLst>
                <a:latin typeface="KG Makes You Stronger" pitchFamily="2" charset="0"/>
                <a:ea typeface="CCLoveYall" pitchFamily="2" charset="0"/>
                <a:cs typeface="+mj-cs"/>
              </a:rPr>
              <a:t>Virtual Learning</a:t>
            </a:r>
            <a:r>
              <a:rPr kumimoji="0" lang="en-US" sz="6600" b="1" i="0" u="none" strike="noStrike" kern="1200" cap="none" spc="0" normalizeH="0" baseline="0" noProof="0" dirty="0">
                <a:ln w="28575" cmpd="sng">
                  <a:solidFill>
                    <a:srgbClr val="FFFF00"/>
                  </a:solidFill>
                  <a:prstDash val="solid"/>
                  <a:miter lim="800000"/>
                </a:ln>
                <a:solidFill>
                  <a:schemeClr val="tx1"/>
                </a:solidFill>
                <a:effectLst>
                  <a:outerShdw blurRad="50800" algn="tl" rotWithShape="0">
                    <a:srgbClr val="000000"/>
                  </a:outerShdw>
                </a:effectLst>
                <a:uLnTx/>
                <a:uFillTx/>
                <a:latin typeface="KG Makes You Stronger" pitchFamily="2" charset="0"/>
                <a:ea typeface="CCLoveYall" pitchFamily="2" charset="0"/>
                <a:cs typeface="+mj-cs"/>
              </a:rPr>
              <a:t> </a:t>
            </a:r>
            <a:br>
              <a:rPr kumimoji="0" lang="en-US" sz="8000" b="1" i="0" u="none" strike="noStrike" kern="1200" cap="none" spc="0" normalizeH="0" baseline="0" noProof="0" dirty="0">
                <a:ln w="28575" cmpd="sng">
                  <a:solidFill>
                    <a:srgbClr val="FFFFFF"/>
                  </a:solidFill>
                  <a:prstDash val="solid"/>
                  <a:miter lim="800000"/>
                </a:ln>
                <a:solidFill>
                  <a:schemeClr val="tx1"/>
                </a:solidFill>
                <a:effectLst>
                  <a:outerShdw blurRad="50800" algn="tl" rotWithShape="0">
                    <a:srgbClr val="000000"/>
                  </a:outerShdw>
                </a:effectLst>
                <a:uLnTx/>
                <a:uFillTx/>
                <a:latin typeface="KG Strawberry Limeade" pitchFamily="2" charset="0"/>
                <a:ea typeface="+mj-ea"/>
                <a:cs typeface="+mj-cs"/>
              </a:rPr>
            </a:br>
            <a:r>
              <a:rPr lang="en-US" sz="6000" b="1" dirty="0">
                <a:ln w="17780" cmpd="sng">
                  <a:solidFill>
                    <a:srgbClr val="FFFFFF"/>
                  </a:solidFill>
                  <a:prstDash val="solid"/>
                  <a:miter lim="800000"/>
                </a:ln>
                <a:effectLst>
                  <a:outerShdw blurRad="50800" algn="tl" rotWithShape="0">
                    <a:srgbClr val="000000"/>
                  </a:outerShdw>
                </a:effectLst>
                <a:latin typeface="Love Ya Like A Sister Solid" pitchFamily="2" charset="0"/>
                <a:ea typeface="+mj-ea"/>
                <a:cs typeface="+mj-cs"/>
              </a:rPr>
              <a:t>Back to School</a:t>
            </a:r>
            <a:endParaRPr kumimoji="0" lang="en-US" sz="8000" b="0" i="0" u="none" strike="noStrike" kern="1200" cap="none" spc="0" normalizeH="0" baseline="0" noProof="0" dirty="0">
              <a:ln w="38100">
                <a:noFill/>
              </a:ln>
              <a:solidFill>
                <a:schemeClr val="tx1"/>
              </a:solidFill>
              <a:effectLst/>
              <a:uLnTx/>
              <a:uFillTx/>
              <a:latin typeface="Love Ya Like A Sister Solid" pitchFamily="2" charset="0"/>
              <a:ea typeface="CCLoveYall" pitchFamily="2" charset="0"/>
              <a:cs typeface="+mj-cs"/>
            </a:endParaRPr>
          </a:p>
        </p:txBody>
      </p:sp>
      <p:sp>
        <p:nvSpPr>
          <p:cNvPr id="4" name="Subtitle 2"/>
          <p:cNvSpPr txBox="1">
            <a:spLocks/>
          </p:cNvSpPr>
          <p:nvPr/>
        </p:nvSpPr>
        <p:spPr>
          <a:xfrm>
            <a:off x="1371600" y="3121269"/>
            <a:ext cx="6400800" cy="1752600"/>
          </a:xfrm>
          <a:prstGeom prst="rect">
            <a:avLst/>
          </a:prstGeom>
        </p:spPr>
        <p:txBody>
          <a:bodyPr lIns="91440" tIns="45720" rIns="91440" bIns="45720" anchor="t">
            <a:normAutofit/>
          </a:bodyPr>
          <a:lstStyle/>
          <a:p>
            <a:pPr marL="342900" indent="-342900" algn="ctr">
              <a:spcBef>
                <a:spcPct val="20000"/>
              </a:spcBef>
              <a:defRPr/>
            </a:pPr>
            <a:r>
              <a:rPr kumimoji="0" lang="en-US" sz="4400" b="0" i="0" u="none" strike="noStrike" kern="1200" cap="none" spc="0" normalizeH="0" baseline="0" noProof="0" dirty="0">
                <a:ln>
                  <a:noFill/>
                </a:ln>
                <a:solidFill>
                  <a:schemeClr val="tx1">
                    <a:lumMod val="95000"/>
                    <a:lumOff val="5000"/>
                  </a:schemeClr>
                </a:solidFill>
                <a:effectLst/>
                <a:uLnTx/>
                <a:uFillTx/>
                <a:latin typeface="KG Primary Penmanship"/>
                <a:ea typeface="+mn-ea"/>
                <a:cs typeface="+mn-cs"/>
              </a:rPr>
              <a:t>Kisha Haralson</a:t>
            </a:r>
            <a:endParaRPr kumimoji="0" lang="en-US" sz="4400" b="0" i="0" u="none" strike="noStrike" kern="1200" cap="none" spc="0" normalizeH="0" baseline="0" noProof="0" dirty="0">
              <a:ln>
                <a:noFill/>
              </a:ln>
              <a:solidFill>
                <a:schemeClr val="tx1">
                  <a:lumMod val="95000"/>
                  <a:lumOff val="5000"/>
                </a:schemeClr>
              </a:solidFill>
              <a:effectLst/>
              <a:uLnTx/>
              <a:uFillTx/>
              <a:latin typeface="KG Primary Penmanship" pitchFamily="2" charset="0"/>
              <a:ea typeface="+mn-ea"/>
              <a:cs typeface="+mn-cs"/>
            </a:endParaRPr>
          </a:p>
          <a:p>
            <a:pPr marL="342900" indent="-342900" algn="ctr">
              <a:spcBef>
                <a:spcPct val="20000"/>
              </a:spcBef>
              <a:defRPr/>
            </a:pPr>
            <a:r>
              <a:rPr lang="en-US" sz="4400" dirty="0">
                <a:solidFill>
                  <a:schemeClr val="tx1">
                    <a:lumMod val="95000"/>
                    <a:lumOff val="5000"/>
                  </a:schemeClr>
                </a:solidFill>
                <a:latin typeface="KG Primary Penmanship"/>
              </a:rPr>
              <a:t>1st Grade </a:t>
            </a:r>
            <a:endParaRPr lang="en-US" sz="4400" dirty="0">
              <a:solidFill>
                <a:schemeClr val="tx1">
                  <a:lumMod val="95000"/>
                  <a:lumOff val="5000"/>
                </a:schemeClr>
              </a:solidFill>
              <a:latin typeface="KG Primary Penmanship" pitchFamily="2" charset="0"/>
            </a:endParaRPr>
          </a:p>
          <a:p>
            <a:pPr marL="342900" indent="-342900" algn="ctr">
              <a:spcBef>
                <a:spcPct val="20000"/>
              </a:spcBef>
              <a:defRPr/>
            </a:pPr>
            <a:endParaRPr lang="en-US" sz="4400" dirty="0">
              <a:solidFill>
                <a:srgbClr val="FF0000"/>
              </a:solidFill>
              <a:latin typeface="KG Primary Penmanship"/>
            </a:endParaRPr>
          </a:p>
        </p:txBody>
      </p:sp>
      <p:pic>
        <p:nvPicPr>
          <p:cNvPr id="7" name="Recorded Sound" descr="Recorded Sound">
            <a:hlinkClick r:id="" action="ppaction://media"/>
            <a:extLst>
              <a:ext uri="{FF2B5EF4-FFF2-40B4-BE49-F238E27FC236}">
                <a16:creationId xmlns:a16="http://schemas.microsoft.com/office/drawing/2014/main" id="{3E19C5D4-B537-C945-BCFA-F45583177C4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45134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9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Grp="1" noChangeAspect="1"/>
          </p:cNvPicPr>
          <p:nvPr isPhoto="1"/>
        </p:nvPicPr>
        <p:blipFill>
          <a:blip r:embed="rId4"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dirty="0">
                <a:ln w="17780" cmpd="sng">
                  <a:solidFill>
                    <a:srgbClr val="FFFFFF"/>
                  </a:solidFill>
                  <a:prstDash val="solid"/>
                  <a:miter lim="800000"/>
                </a:ln>
                <a:effectLst>
                  <a:outerShdw blurRad="50800" algn="tl" rotWithShape="0">
                    <a:srgbClr val="000000"/>
                  </a:outerShdw>
                </a:effectLst>
                <a:latin typeface="Love Ya Like A Sister Solid" pitchFamily="2" charset="0"/>
                <a:ea typeface="+mj-ea"/>
                <a:cs typeface="+mj-cs"/>
              </a:rPr>
              <a:t>Resources for Instruction</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4" name="Rectangle 3"/>
          <p:cNvSpPr txBox="1">
            <a:spLocks noChangeArrowheads="1"/>
          </p:cNvSpPr>
          <p:nvPr/>
        </p:nvSpPr>
        <p:spPr>
          <a:xfrm>
            <a:off x="1128584" y="1999053"/>
            <a:ext cx="2971800" cy="3657600"/>
          </a:xfrm>
          <a:prstGeom prst="rect">
            <a:avLst/>
          </a:prstGeom>
        </p:spPr>
        <p:txBody>
          <a:bodyPr vert="horz" lIns="91440" tIns="45720" rIns="91440" bIns="45720" rtlCol="0">
            <a:normAutofit/>
          </a:bodyPr>
          <a:lstStyle/>
          <a:p>
            <a:r>
              <a:rPr lang="en-US" altLang="en-US" sz="4000" dirty="0"/>
              <a:t>Math:</a:t>
            </a:r>
          </a:p>
          <a:p>
            <a:pPr marL="571500" indent="-571500">
              <a:buFont typeface="Arial" panose="020B0604020202020204" pitchFamily="34" charset="0"/>
              <a:buChar char="•"/>
            </a:pPr>
            <a:r>
              <a:rPr lang="en-US" altLang="en-US" sz="4000" dirty="0" err="1"/>
              <a:t>enVision</a:t>
            </a:r>
            <a:endParaRPr lang="en-US" altLang="en-US" sz="4000" dirty="0"/>
          </a:p>
          <a:p>
            <a:pPr marL="571500" indent="-571500">
              <a:buFont typeface="Arial" panose="020B0604020202020204" pitchFamily="34" charset="0"/>
              <a:buChar char="•"/>
            </a:pPr>
            <a:r>
              <a:rPr lang="en-US" altLang="en-US" sz="4000" dirty="0" err="1"/>
              <a:t>DreamBox</a:t>
            </a:r>
            <a:endParaRPr lang="en-US" altLang="en-US" sz="4000" dirty="0"/>
          </a:p>
          <a:p>
            <a:pPr marL="571500" indent="-571500">
              <a:buFont typeface="Arial" panose="020B0604020202020204" pitchFamily="34" charset="0"/>
              <a:buChar char="•"/>
            </a:pPr>
            <a:r>
              <a:rPr lang="en-US" altLang="en-US" sz="4000" dirty="0"/>
              <a:t>Number Corner </a:t>
            </a:r>
            <a:r>
              <a:rPr lang="en-US" altLang="en-US" sz="4000" dirty="0">
                <a:solidFill>
                  <a:srgbClr val="FF0000"/>
                </a:solidFill>
              </a:rPr>
              <a:t>K-2</a:t>
            </a:r>
            <a:endParaRPr lang="en-US" altLang="en-US" sz="4000" dirty="0"/>
          </a:p>
          <a:p>
            <a:endParaRPr lang="en-US" altLang="en-US" sz="4000" dirty="0">
              <a:solidFill>
                <a:srgbClr val="FF0000"/>
              </a:solidFill>
            </a:endParaRPr>
          </a:p>
          <a:p>
            <a:endParaRPr lang="en-US" altLang="en-US" sz="4000" dirty="0">
              <a:solidFill>
                <a:srgbClr val="FF0000"/>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sp>
        <p:nvSpPr>
          <p:cNvPr id="6" name="TextBox 5">
            <a:extLst>
              <a:ext uri="{FF2B5EF4-FFF2-40B4-BE49-F238E27FC236}">
                <a16:creationId xmlns:a16="http://schemas.microsoft.com/office/drawing/2014/main" id="{8250B350-2831-BF4C-9FFD-A6213CB1627C}"/>
              </a:ext>
            </a:extLst>
          </p:cNvPr>
          <p:cNvSpPr txBox="1"/>
          <p:nvPr/>
        </p:nvSpPr>
        <p:spPr>
          <a:xfrm>
            <a:off x="4786184" y="1999053"/>
            <a:ext cx="3109784" cy="3724096"/>
          </a:xfrm>
          <a:prstGeom prst="rect">
            <a:avLst/>
          </a:prstGeom>
          <a:noFill/>
        </p:spPr>
        <p:txBody>
          <a:bodyPr wrap="square" rtlCol="0">
            <a:spAutoFit/>
          </a:bodyPr>
          <a:lstStyle/>
          <a:p>
            <a:r>
              <a:rPr lang="en-US" altLang="en-US" sz="4000" dirty="0"/>
              <a:t>ELA:</a:t>
            </a:r>
          </a:p>
          <a:p>
            <a:pPr marL="571500" indent="-571500">
              <a:buFont typeface="Arial" panose="020B0604020202020204" pitchFamily="34" charset="0"/>
              <a:buChar char="•"/>
            </a:pPr>
            <a:r>
              <a:rPr lang="en-US" altLang="en-US" sz="4000" dirty="0"/>
              <a:t>RAZ Kids Plus</a:t>
            </a:r>
          </a:p>
          <a:p>
            <a:pPr marL="571500" indent="-571500">
              <a:buFont typeface="Arial" panose="020B0604020202020204" pitchFamily="34" charset="0"/>
              <a:buChar char="•"/>
            </a:pPr>
            <a:r>
              <a:rPr lang="en-US" altLang="en-US" sz="4000" dirty="0" err="1"/>
              <a:t>Pathblazer</a:t>
            </a:r>
            <a:endParaRPr lang="en-US" altLang="en-US" sz="4000" dirty="0"/>
          </a:p>
          <a:p>
            <a:pPr marL="571500" indent="-571500">
              <a:buFont typeface="Arial" panose="020B0604020202020204" pitchFamily="34" charset="0"/>
              <a:buChar char="•"/>
            </a:pPr>
            <a:r>
              <a:rPr lang="en-US" altLang="en-US" sz="4000" dirty="0"/>
              <a:t>LLI</a:t>
            </a:r>
          </a:p>
          <a:p>
            <a:pPr lvl="1"/>
            <a:endParaRPr lang="en-US" altLang="en-US" sz="3600" dirty="0">
              <a:solidFill>
                <a:srgbClr val="FF0000"/>
              </a:solidFill>
            </a:endParaRPr>
          </a:p>
        </p:txBody>
      </p:sp>
      <p:pic>
        <p:nvPicPr>
          <p:cNvPr id="5" name="Recorded Sound" descr="Recorded Sound">
            <a:hlinkClick r:id="" action="ppaction://media"/>
            <a:extLst>
              <a:ext uri="{FF2B5EF4-FFF2-40B4-BE49-F238E27FC236}">
                <a16:creationId xmlns:a16="http://schemas.microsoft.com/office/drawing/2014/main" id="{61837C48-9C6C-F94E-803F-6E710099014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8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JPG"/>
          <p:cNvPicPr>
            <a:picLocks noGrp="1" noChangeAspect="1"/>
          </p:cNvPicPr>
          <p:nvPr isPhoto="1"/>
        </p:nvPicPr>
        <p:blipFill>
          <a:blip r:embed="rId4" cstate="print">
            <a:lum/>
          </a:blip>
          <a:stretch>
            <a:fillRect/>
          </a:stretch>
        </p:blipFill>
        <p:spPr>
          <a:xfrm>
            <a:off x="0" y="13010"/>
            <a:ext cx="9144000" cy="6858000"/>
          </a:xfrm>
          <a:prstGeom prst="rect">
            <a:avLst/>
          </a:prstGeom>
          <a:noFill/>
          <a:ln>
            <a:noFill/>
          </a:ln>
        </p:spPr>
      </p:pic>
      <p:sp>
        <p:nvSpPr>
          <p:cNvPr id="3" name="Title 11"/>
          <p:cNvSpPr txBox="1">
            <a:spLocks/>
          </p:cNvSpPr>
          <p:nvPr/>
        </p:nvSpPr>
        <p:spPr>
          <a:xfrm>
            <a:off x="685800" y="90139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Math Manipulatives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4" name="Rectangle 3"/>
          <p:cNvSpPr txBox="1">
            <a:spLocks noChangeArrowheads="1"/>
          </p:cNvSpPr>
          <p:nvPr/>
        </p:nvSpPr>
        <p:spPr>
          <a:xfrm>
            <a:off x="1447800" y="1752600"/>
            <a:ext cx="6400800" cy="3962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a:ln>
                  <a:noFill/>
                </a:ln>
                <a:effectLst/>
                <a:uLnTx/>
                <a:uFillTx/>
                <a:latin typeface="KG Primary Penmanship" pitchFamily="2" charset="0"/>
              </a:rPr>
              <a:t>Students will receive math manipulatives and math workbooks. More information will be provided in the upcoming days. </a:t>
            </a:r>
          </a:p>
        </p:txBody>
      </p:sp>
      <p:pic>
        <p:nvPicPr>
          <p:cNvPr id="5" name="Recorded Sound" descr="Recorded Sound">
            <a:hlinkClick r:id="" action="ppaction://media"/>
            <a:extLst>
              <a:ext uri="{FF2B5EF4-FFF2-40B4-BE49-F238E27FC236}">
                <a16:creationId xmlns:a16="http://schemas.microsoft.com/office/drawing/2014/main" id="{10E80B20-C397-1345-977E-DA249780E21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284491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3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JPG"/>
          <p:cNvPicPr>
            <a:picLocks noGrp="1" noChangeAspect="1"/>
          </p:cNvPicPr>
          <p:nvPr isPhoto="1"/>
        </p:nvPicPr>
        <p:blipFill>
          <a:blip r:embed="rId4"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dirty="0">
                <a:ln w="17780" cmpd="sng">
                  <a:solidFill>
                    <a:srgbClr val="FFFFFF"/>
                  </a:solidFill>
                  <a:prstDash val="solid"/>
                  <a:miter lim="800000"/>
                </a:ln>
                <a:effectLst>
                  <a:outerShdw blurRad="50800" algn="tl" rotWithShape="0">
                    <a:srgbClr val="000000"/>
                  </a:outerShdw>
                </a:effectLst>
                <a:latin typeface="Love Ya Like A Sister Solid" pitchFamily="2" charset="0"/>
                <a:ea typeface="+mj-ea"/>
                <a:cs typeface="+mj-cs"/>
              </a:rPr>
              <a:t>How can parents help? </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4" name="Rectangle 3"/>
          <p:cNvSpPr txBox="1">
            <a:spLocks noChangeArrowheads="1"/>
          </p:cNvSpPr>
          <p:nvPr/>
        </p:nvSpPr>
        <p:spPr>
          <a:xfrm>
            <a:off x="1181100" y="1905000"/>
            <a:ext cx="6781800" cy="4191000"/>
          </a:xfrm>
          <a:prstGeom prst="rect">
            <a:avLst/>
          </a:prstGeom>
        </p:spPr>
        <p:txBody>
          <a:bodyPr vert="horz" lIns="91440" tIns="45720" rIns="91440" bIns="45720" rtlCol="0">
            <a:normAutofit fontScale="92500" lnSpcReduction="10000"/>
          </a:bodyPr>
          <a:lstStyle/>
          <a:p>
            <a:pPr marL="285750" indent="-285750">
              <a:buFont typeface="Arial" panose="020B0604020202020204" pitchFamily="34" charset="0"/>
              <a:buChar char="•"/>
            </a:pPr>
            <a:r>
              <a:rPr lang="en-US" sz="2800" dirty="0"/>
              <a:t>Be conscious of background noises (phone calls, the dishwasher, siblings, pets, etc.) during live sessions.</a:t>
            </a:r>
          </a:p>
          <a:p>
            <a:pPr marL="285750" lvl="0" indent="-285750">
              <a:buFont typeface="Arial" panose="020B0604020202020204" pitchFamily="34" charset="0"/>
              <a:buChar char="•"/>
            </a:pPr>
            <a:r>
              <a:rPr lang="en-US" sz="2800" dirty="0"/>
              <a:t>Wait time … during live meetings give your child time to think and answer without assistance (this allows me to gauge student understanding) </a:t>
            </a:r>
          </a:p>
          <a:p>
            <a:pPr marL="285750" lvl="0" indent="-285750">
              <a:buFont typeface="Arial" panose="020B0604020202020204" pitchFamily="34" charset="0"/>
              <a:buChar char="•"/>
            </a:pPr>
            <a:r>
              <a:rPr lang="en-US" sz="2800" dirty="0"/>
              <a:t>Make sure classwork reflects the student’s ability (this helps me know what the student needs)</a:t>
            </a:r>
          </a:p>
          <a:p>
            <a:pPr marL="285750" lvl="0" indent="-285750">
              <a:buFont typeface="Arial" panose="020B0604020202020204" pitchFamily="34" charset="0"/>
              <a:buChar char="•"/>
            </a:pPr>
            <a:r>
              <a:rPr lang="en-US" sz="2800" dirty="0"/>
              <a:t>Stay Positive!! </a:t>
            </a:r>
          </a:p>
        </p:txBody>
      </p:sp>
      <p:pic>
        <p:nvPicPr>
          <p:cNvPr id="5" name="Recorded Sound" descr="Recorded Sound">
            <a:hlinkClick r:id="" action="ppaction://media"/>
            <a:extLst>
              <a:ext uri="{FF2B5EF4-FFF2-40B4-BE49-F238E27FC236}">
                <a16:creationId xmlns:a16="http://schemas.microsoft.com/office/drawing/2014/main" id="{76E3C0CC-6ECD-FE4D-AF99-B0DB88EA88B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356995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17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JPG"/>
          <p:cNvPicPr>
            <a:picLocks noGrp="1" noChangeAspect="1"/>
          </p:cNvPicPr>
          <p:nvPr isPhoto="1"/>
        </p:nvPicPr>
        <p:blipFill>
          <a:blip r:embed="rId4"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921799"/>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dirty="0">
                <a:ln w="17780" cmpd="sng">
                  <a:solidFill>
                    <a:srgbClr val="FFFFFF"/>
                  </a:solidFill>
                  <a:prstDash val="solid"/>
                  <a:miter lim="800000"/>
                </a:ln>
                <a:effectLst>
                  <a:outerShdw blurRad="50800" algn="tl" rotWithShape="0">
                    <a:srgbClr val="000000"/>
                  </a:outerShdw>
                </a:effectLst>
                <a:latin typeface="Love Ya Like A Sister Solid" pitchFamily="2" charset="0"/>
                <a:ea typeface="+mj-ea"/>
                <a:cs typeface="+mj-cs"/>
              </a:rPr>
              <a:t>Virtual Meal Pickup</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4" name="Rectangle 3"/>
          <p:cNvSpPr txBox="1">
            <a:spLocks noChangeArrowheads="1"/>
          </p:cNvSpPr>
          <p:nvPr/>
        </p:nvSpPr>
        <p:spPr>
          <a:xfrm>
            <a:off x="1333500" y="1816024"/>
            <a:ext cx="6667500" cy="3657600"/>
          </a:xfrm>
          <a:prstGeom prst="rect">
            <a:avLst/>
          </a:prstGeom>
        </p:spPr>
        <p:txBody>
          <a:bodyPr vert="horz" lIns="91440" tIns="45720" rIns="91440" bIns="45720" rtlCol="0">
            <a:normAutofit/>
          </a:bodyPr>
          <a:lstStyle/>
          <a:p>
            <a:pPr marL="457200" indent="-457200">
              <a:buFont typeface="Arial" panose="020B0604020202020204" pitchFamily="34" charset="0"/>
              <a:buChar char="•"/>
            </a:pPr>
            <a:r>
              <a:rPr lang="en-US" altLang="en-US" sz="2400" dirty="0"/>
              <a:t>5 Day Meal Packs will be distributed at your child’s school every Monday from 10am – 12am.</a:t>
            </a:r>
          </a:p>
          <a:p>
            <a:pPr marL="457200" indent="-457200">
              <a:buFont typeface="Arial" panose="020B0604020202020204" pitchFamily="34" charset="0"/>
              <a:buChar char="•"/>
            </a:pPr>
            <a:r>
              <a:rPr lang="en-US" altLang="en-US" sz="2400" dirty="0"/>
              <a:t>Meals are currently FREE, but they must be pre-ordered. </a:t>
            </a:r>
          </a:p>
          <a:p>
            <a:pPr marL="457200" indent="-457200">
              <a:buFont typeface="Arial" panose="020B0604020202020204" pitchFamily="34" charset="0"/>
              <a:buChar char="•"/>
            </a:pPr>
            <a:r>
              <a:rPr lang="en-US" altLang="en-US" sz="2400" dirty="0"/>
              <a:t>You can find more information at:</a:t>
            </a:r>
            <a:br>
              <a:rPr lang="en-US" altLang="en-US" sz="2800" dirty="0"/>
            </a:br>
            <a:r>
              <a:rPr lang="en-US" altLang="en-US" sz="2000" dirty="0">
                <a:solidFill>
                  <a:srgbClr val="FF0000"/>
                </a:solidFill>
                <a:hlinkClick r:id="rId5"/>
              </a:rPr>
              <a:t>www.madison-schools.com/virtuallearning</a:t>
            </a:r>
            <a:endParaRPr lang="en-US" altLang="en-US" sz="2000" dirty="0"/>
          </a:p>
          <a:p>
            <a:pPr marL="0" marR="0" lvl="0" indent="0"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a:ln>
                <a:noFill/>
              </a:ln>
              <a:effectLst/>
              <a:uLnTx/>
              <a:uFillTx/>
              <a:latin typeface="KG Primary Penmanship" pitchFamily="2"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pic>
        <p:nvPicPr>
          <p:cNvPr id="6" name="Picture 5" descr="A screenshot of a cell phone&#10;&#10;Description automatically generated">
            <a:extLst>
              <a:ext uri="{FF2B5EF4-FFF2-40B4-BE49-F238E27FC236}">
                <a16:creationId xmlns:a16="http://schemas.microsoft.com/office/drawing/2014/main" id="{E96BBE3A-1A38-EA46-A8A6-F1C51A3F0F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67100" y="4191000"/>
            <a:ext cx="2209800" cy="1745201"/>
          </a:xfrm>
          <a:prstGeom prst="rect">
            <a:avLst/>
          </a:prstGeom>
        </p:spPr>
      </p:pic>
      <p:pic>
        <p:nvPicPr>
          <p:cNvPr id="5" name="Recorded Sound" descr="Recorded Sound">
            <a:hlinkClick r:id="" action="ppaction://media"/>
            <a:extLst>
              <a:ext uri="{FF2B5EF4-FFF2-40B4-BE49-F238E27FC236}">
                <a16:creationId xmlns:a16="http://schemas.microsoft.com/office/drawing/2014/main" id="{1905E612-348F-0446-905E-86A8A140682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8013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5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JPG"/>
          <p:cNvPicPr>
            <a:picLocks noGrp="1" noChangeAspect="1"/>
          </p:cNvPicPr>
          <p:nvPr isPhoto="1"/>
        </p:nvPicPr>
        <p:blipFill>
          <a:blip r:embed="rId4"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algn="ctr">
              <a:spcBef>
                <a:spcPct val="0"/>
              </a:spcBef>
              <a:defRPr/>
            </a:pPr>
            <a:r>
              <a:rPr lang="en-US" sz="4800" dirty="0">
                <a:ln w="17780" cmpd="sng">
                  <a:solidFill>
                    <a:srgbClr val="FFFFFF"/>
                  </a:solidFill>
                  <a:prstDash val="solid"/>
                  <a:miter lim="800000"/>
                </a:ln>
                <a:effectLst>
                  <a:outerShdw blurRad="50800" algn="tl" rotWithShape="0">
                    <a:srgbClr val="000000"/>
                  </a:outerShdw>
                </a:effectLst>
                <a:latin typeface="Love Ya Like A Sister Solid" pitchFamily="2" charset="0"/>
              </a:rPr>
              <a:t>Contact Information</a:t>
            </a: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fontScale="92500" lnSpcReduction="20000"/>
          </a:bodyPr>
          <a:lstStyle/>
          <a:p>
            <a:pPr marL="457200" indent="-457200">
              <a:buFont typeface="Arial" panose="020B0604020202020204" pitchFamily="34" charset="0"/>
              <a:buChar char="•"/>
            </a:pPr>
            <a:r>
              <a:rPr lang="en-US" altLang="en-US" sz="3200" dirty="0"/>
              <a:t>Our goal is to maintain an open line of communication as we work together to provide the best education possible for your child.</a:t>
            </a:r>
            <a:endParaRPr lang="en-US" altLang="en-US" sz="3200" dirty="0">
              <a:solidFill>
                <a:srgbClr val="FF0000"/>
              </a:solidFill>
            </a:endParaRPr>
          </a:p>
          <a:p>
            <a:pPr marL="457200" indent="-457200">
              <a:buFont typeface="Arial" panose="020B0604020202020204" pitchFamily="34" charset="0"/>
              <a:buChar char="•"/>
            </a:pPr>
            <a:r>
              <a:rPr lang="en-US" altLang="en-US" sz="3200" dirty="0"/>
              <a:t>Please feel free to contact me at </a:t>
            </a:r>
            <a:r>
              <a:rPr lang="en-US" altLang="en-US" sz="3200" dirty="0" err="1">
                <a:solidFill>
                  <a:schemeClr val="tx2">
                    <a:lumMod val="60000"/>
                    <a:lumOff val="40000"/>
                  </a:schemeClr>
                </a:solidFill>
              </a:rPr>
              <a:t>lharalson@madison-schools.com</a:t>
            </a:r>
            <a:endParaRPr lang="en-US" altLang="en-US" sz="3200" dirty="0">
              <a:solidFill>
                <a:schemeClr val="tx2">
                  <a:lumMod val="60000"/>
                  <a:lumOff val="40000"/>
                </a:schemeClr>
              </a:solidFill>
            </a:endParaRPr>
          </a:p>
          <a:p>
            <a:pPr marL="457200" indent="-457200">
              <a:buFont typeface="Arial" panose="020B0604020202020204" pitchFamily="34" charset="0"/>
              <a:buChar char="•"/>
            </a:pPr>
            <a:r>
              <a:rPr lang="en-US" altLang="en-US" sz="3200" dirty="0"/>
              <a:t>More information regarding Virtual Learning, including contact information, can be found at</a:t>
            </a:r>
            <a:br>
              <a:rPr lang="en-US" altLang="en-US" sz="3200" dirty="0"/>
            </a:br>
            <a:r>
              <a:rPr lang="en-US" altLang="en-US" sz="2000" dirty="0">
                <a:solidFill>
                  <a:srgbClr val="FF0000"/>
                </a:solidFill>
                <a:hlinkClick r:id="rId5"/>
              </a:rPr>
              <a:t>www.madison-schools.com/virtuallearning</a:t>
            </a:r>
            <a:r>
              <a:rPr lang="en-US" altLang="en-US" sz="2000" dirty="0">
                <a:solidFill>
                  <a:srgbClr val="FF0000"/>
                </a:solidFill>
              </a:rPr>
              <a:t> </a:t>
            </a:r>
            <a:endParaRPr lang="en-US" altLang="en-US" sz="2000" dirty="0"/>
          </a:p>
          <a:p>
            <a:pPr lvl="0">
              <a:spcBef>
                <a:spcPct val="20000"/>
              </a:spcBef>
              <a:defRPr/>
            </a:pPr>
            <a:endParaRPr lang="en-US" sz="3200" dirty="0">
              <a:latin typeface="KG Primary Penmanship" pitchFamily="2"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pic>
        <p:nvPicPr>
          <p:cNvPr id="5" name="Recorded Sound" descr="Recorded Sound">
            <a:hlinkClick r:id="" action="ppaction://media"/>
            <a:extLst>
              <a:ext uri="{FF2B5EF4-FFF2-40B4-BE49-F238E27FC236}">
                <a16:creationId xmlns:a16="http://schemas.microsoft.com/office/drawing/2014/main" id="{ED665A51-C326-354B-8BA5-40BF0944BE2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30226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95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4" name="Rectangle 3"/>
          <p:cNvSpPr txBox="1">
            <a:spLocks noChangeArrowheads="1"/>
          </p:cNvSpPr>
          <p:nvPr/>
        </p:nvSpPr>
        <p:spPr>
          <a:xfrm>
            <a:off x="1181100" y="2133600"/>
            <a:ext cx="6781800" cy="3657600"/>
          </a:xfrm>
          <a:prstGeom prst="rect">
            <a:avLst/>
          </a:prstGeom>
        </p:spPr>
        <p:txBody>
          <a:bodyPr vert="horz" lIns="91440" tIns="45720" rIns="91440" bIns="45720" rtlCol="0">
            <a:normAutofit fontScale="92500" lnSpcReduction="10000"/>
          </a:bodyPr>
          <a:lstStyle/>
          <a:p>
            <a:pPr algn="ctr">
              <a:spcBef>
                <a:spcPct val="20000"/>
              </a:spcBef>
              <a:defRPr/>
            </a:pPr>
            <a:r>
              <a:rPr lang="en-US" altLang="en-US" sz="5400" dirty="0"/>
              <a:t>Thank you for entrusting us with the education of your child. We look forward to a great semester!</a:t>
            </a:r>
          </a:p>
          <a:p>
            <a:pPr algn="ctr">
              <a:spcBef>
                <a:spcPct val="20000"/>
              </a:spcBef>
              <a:defRPr/>
            </a:pPr>
            <a:endParaRPr lang="en-US" altLang="en-US" sz="1700" dirty="0">
              <a:solidFill>
                <a:srgbClr val="FF0000"/>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pic>
        <p:nvPicPr>
          <p:cNvPr id="6" name="Picture 5" descr="Graphical user interface, text, application&#10;&#10;Description automatically generated">
            <a:extLst>
              <a:ext uri="{FF2B5EF4-FFF2-40B4-BE49-F238E27FC236}">
                <a16:creationId xmlns:a16="http://schemas.microsoft.com/office/drawing/2014/main" id="{C9C0DF0E-992A-794C-9ABE-EF19AA8299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1700" y="533400"/>
            <a:ext cx="4800600" cy="1440180"/>
          </a:xfrm>
          <a:prstGeom prst="rect">
            <a:avLst/>
          </a:prstGeom>
        </p:spPr>
      </p:pic>
      <p:pic>
        <p:nvPicPr>
          <p:cNvPr id="2" name="Recorded Sound" descr="Recorded Sound">
            <a:hlinkClick r:id="" action="ppaction://media"/>
            <a:extLst>
              <a:ext uri="{FF2B5EF4-FFF2-40B4-BE49-F238E27FC236}">
                <a16:creationId xmlns:a16="http://schemas.microsoft.com/office/drawing/2014/main" id="{85CC887F-BEBC-1546-BD05-ADDBCD24F3B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1093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5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JPG"/>
          <p:cNvPicPr>
            <a:picLocks noGrp="1" noChangeAspect="1"/>
          </p:cNvPicPr>
          <p:nvPr isPhoto="1"/>
        </p:nvPicPr>
        <p:blipFill>
          <a:blip r:embed="rId4" cstate="print">
            <a:lum/>
          </a:blip>
          <a:stretch>
            <a:fillRect/>
          </a:stretch>
        </p:blipFill>
        <p:spPr>
          <a:xfrm>
            <a:off x="8238"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Introduction</a:t>
            </a:r>
          </a:p>
        </p:txBody>
      </p:sp>
      <p:sp>
        <p:nvSpPr>
          <p:cNvPr id="4" name="Rectangle 3"/>
          <p:cNvSpPr txBox="1">
            <a:spLocks noChangeArrowheads="1"/>
          </p:cNvSpPr>
          <p:nvPr/>
        </p:nvSpPr>
        <p:spPr>
          <a:xfrm>
            <a:off x="1905000" y="1981200"/>
            <a:ext cx="5486400" cy="3657600"/>
          </a:xfrm>
          <a:prstGeom prst="rect">
            <a:avLst/>
          </a:prstGeom>
        </p:spPr>
        <p:txBody>
          <a:bodyPr vert="horz" lIns="91440" tIns="45720" rIns="91440" bIns="45720" rtlCol="0" anchor="t">
            <a:normAutofit fontScale="70000" lnSpcReduction="20000"/>
          </a:bodyPr>
          <a:lstStyle/>
          <a:p>
            <a:pPr marL="457200" indent="-457200" algn="ctr">
              <a:spcBef>
                <a:spcPct val="20000"/>
              </a:spcBef>
              <a:buFont typeface="Arial" panose="020B0604020202020204" pitchFamily="34" charset="0"/>
              <a:buChar char="•"/>
              <a:defRPr/>
            </a:pPr>
            <a:r>
              <a:rPr lang="en-US" altLang="en-US" sz="2600" dirty="0"/>
              <a:t>My name is Kisha Haralson. I have worked for Madison County School District my entire career. I started my career teaching Kindergarten for three years. Since then, I have taught all grades on the elementary level (K-5). </a:t>
            </a:r>
          </a:p>
          <a:p>
            <a:pPr marL="457200" indent="-457200" algn="ctr">
              <a:spcBef>
                <a:spcPct val="20000"/>
              </a:spcBef>
              <a:buFont typeface="Arial" panose="020B0604020202020204" pitchFamily="34" charset="0"/>
              <a:buChar char="•"/>
              <a:defRPr/>
            </a:pPr>
            <a:endParaRPr lang="en-US" altLang="en-US" sz="2600" dirty="0"/>
          </a:p>
          <a:p>
            <a:pPr marL="457200" indent="-457200" algn="ctr">
              <a:spcBef>
                <a:spcPct val="20000"/>
              </a:spcBef>
              <a:buFont typeface="Arial" panose="020B0604020202020204" pitchFamily="34" charset="0"/>
              <a:buChar char="•"/>
              <a:defRPr/>
            </a:pPr>
            <a:r>
              <a:rPr lang="en-US" altLang="en-US" sz="2600" dirty="0"/>
              <a:t>I graduated from Madison Central High School. I am a four times graduate of Mississippi College. I hold a Bachelor of Science in Elementary Education, a Master’s degree in Education, an Educational Specialist, as well as a Master’s degree in Educational Leadership.</a:t>
            </a:r>
          </a:p>
          <a:p>
            <a:pPr algn="ctr">
              <a:spcBef>
                <a:spcPct val="20000"/>
              </a:spcBef>
              <a:defRPr/>
            </a:pPr>
            <a:endParaRPr lang="en-US" altLang="en-US" sz="2600" dirty="0">
              <a:solidFill>
                <a:srgbClr val="FF0000"/>
              </a:solidFill>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noProof="0" dirty="0">
                <a:ln>
                  <a:noFill/>
                </a:ln>
                <a:effectLst/>
                <a:uLnTx/>
                <a:uFillTx/>
                <a:latin typeface="KG Primary Penmanship" pitchFamily="2" charset="0"/>
              </a:rPr>
              <a:t> </a:t>
            </a:r>
            <a:endParaRPr kumimoji="0" lang="en-US" sz="3200" b="0" i="0" u="none" strike="noStrike" kern="1200" cap="none" spc="0" normalizeH="0" baseline="0" noProof="0" dirty="0">
              <a:ln>
                <a:noFill/>
              </a:ln>
              <a:effectLst/>
              <a:uLnTx/>
              <a:uFillTx/>
              <a:latin typeface="KG Primary Penmanship" pitchFamily="2"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pic>
        <p:nvPicPr>
          <p:cNvPr id="6" name="Recorded Sound" descr="Recorded Sound">
            <a:hlinkClick r:id="" action="ppaction://media"/>
            <a:extLst>
              <a:ext uri="{FF2B5EF4-FFF2-40B4-BE49-F238E27FC236}">
                <a16:creationId xmlns:a16="http://schemas.microsoft.com/office/drawing/2014/main" id="{4D540FE6-7DAA-CE45-A62E-9F6DFDCE994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66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Grp="1" noChangeAspect="1"/>
          </p:cNvPicPr>
          <p:nvPr isPhoto="1"/>
        </p:nvPicPr>
        <p:blipFill>
          <a:blip r:embed="rId4"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dirty="0">
                <a:ln w="17780" cmpd="sng">
                  <a:solidFill>
                    <a:srgbClr val="FFFFFF"/>
                  </a:solidFill>
                  <a:prstDash val="solid"/>
                  <a:miter lim="800000"/>
                </a:ln>
                <a:effectLst>
                  <a:outerShdw blurRad="50800" algn="tl" rotWithShape="0">
                    <a:srgbClr val="000000"/>
                  </a:outerShdw>
                </a:effectLst>
                <a:latin typeface="Love Ya Like A Sister Solid" pitchFamily="2" charset="0"/>
                <a:ea typeface="+mj-ea"/>
                <a:cs typeface="+mj-cs"/>
              </a:rPr>
              <a:t>Creating a Successful</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Learning</a:t>
            </a:r>
            <a:r>
              <a:rPr lang="en-US" sz="4800" dirty="0">
                <a:ln w="17780" cmpd="sng">
                  <a:solidFill>
                    <a:srgbClr val="FFFFFF"/>
                  </a:solidFill>
                  <a:prstDash val="solid"/>
                  <a:miter lim="800000"/>
                </a:ln>
                <a:effectLst>
                  <a:outerShdw blurRad="50800" algn="tl" rotWithShape="0">
                    <a:srgbClr val="000000"/>
                  </a:outerShdw>
                </a:effectLst>
                <a:latin typeface="Love Ya Like A Sister Solid" pitchFamily="2" charset="0"/>
                <a:ea typeface="+mj-ea"/>
                <a:cs typeface="+mj-cs"/>
              </a:rPr>
              <a:t> Environment</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endParaRPr>
          </a:p>
        </p:txBody>
      </p:sp>
      <p:sp>
        <p:nvSpPr>
          <p:cNvPr id="4" name="Rectangle 3"/>
          <p:cNvSpPr txBox="1">
            <a:spLocks noChangeArrowheads="1"/>
          </p:cNvSpPr>
          <p:nvPr/>
        </p:nvSpPr>
        <p:spPr>
          <a:xfrm>
            <a:off x="914400" y="2238632"/>
            <a:ext cx="7315200" cy="3657600"/>
          </a:xfrm>
          <a:prstGeom prst="rect">
            <a:avLst/>
          </a:prstGeom>
        </p:spPr>
        <p:txBody>
          <a:bodyPr vert="horz" lIns="91440" tIns="45720" rIns="91440" bIns="45720" rtlCol="0">
            <a:normAutofit/>
          </a:bodyPr>
          <a:lstStyle/>
          <a:p>
            <a:pPr marL="457200" indent="-457200">
              <a:buFont typeface="Arial" panose="020B0604020202020204" pitchFamily="34" charset="0"/>
              <a:buChar char="•"/>
            </a:pPr>
            <a:r>
              <a:rPr lang="en-US" altLang="en-US" sz="3200" dirty="0"/>
              <a:t>Minimize distractions and background noises.</a:t>
            </a:r>
          </a:p>
          <a:p>
            <a:pPr marL="457200" indent="-457200">
              <a:buFont typeface="Arial" panose="020B0604020202020204" pitchFamily="34" charset="0"/>
              <a:buChar char="•"/>
            </a:pPr>
            <a:r>
              <a:rPr lang="en-US" altLang="en-US" sz="3200" dirty="0"/>
              <a:t>Please ensure the mic is muted.</a:t>
            </a:r>
          </a:p>
          <a:p>
            <a:pPr marL="457200" indent="-457200">
              <a:buFont typeface="Arial" panose="020B0604020202020204" pitchFamily="34" charset="0"/>
              <a:buChar char="•"/>
            </a:pPr>
            <a:r>
              <a:rPr lang="en-US" altLang="en-US" sz="3200" dirty="0"/>
              <a:t>Wear clothing appropriate for school.</a:t>
            </a:r>
          </a:p>
          <a:p>
            <a:pPr marL="457200" indent="-457200">
              <a:buFont typeface="Arial" panose="020B0604020202020204" pitchFamily="34" charset="0"/>
              <a:buChar char="•"/>
            </a:pPr>
            <a:r>
              <a:rPr lang="en-US" altLang="en-US" sz="3200" dirty="0"/>
              <a:t>Be sure that what is said or typed is kind and appropriate.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pic>
        <p:nvPicPr>
          <p:cNvPr id="5" name="Recorded Sound" descr="Recorded Sound">
            <a:hlinkClick r:id="" action="ppaction://media"/>
            <a:extLst>
              <a:ext uri="{FF2B5EF4-FFF2-40B4-BE49-F238E27FC236}">
                <a16:creationId xmlns:a16="http://schemas.microsoft.com/office/drawing/2014/main" id="{419437D1-F834-8146-8D30-23890369341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426352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22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JPG"/>
          <p:cNvPicPr>
            <a:picLocks noGrp="1" noChangeAspect="1"/>
          </p:cNvPicPr>
          <p:nvPr isPhoto="1"/>
        </p:nvPicPr>
        <p:blipFill>
          <a:blip r:embed="rId4" cstate="print">
            <a:lum/>
          </a:blip>
          <a:stretch>
            <a:fillRect/>
          </a:stretch>
        </p:blipFill>
        <p:spPr>
          <a:xfrm>
            <a:off x="6178" y="0"/>
            <a:ext cx="9144000" cy="6858000"/>
          </a:xfrm>
          <a:prstGeom prst="rect">
            <a:avLst/>
          </a:prstGeom>
          <a:noFill/>
          <a:ln>
            <a:noFill/>
          </a:ln>
        </p:spPr>
      </p:pic>
      <p:sp>
        <p:nvSpPr>
          <p:cNvPr id="3" name="Title 11"/>
          <p:cNvSpPr txBox="1">
            <a:spLocks/>
          </p:cNvSpPr>
          <p:nvPr/>
        </p:nvSpPr>
        <p:spPr>
          <a:xfrm>
            <a:off x="685800" y="1114766"/>
            <a:ext cx="7772400" cy="733168"/>
          </a:xfrm>
          <a:prstGeom prst="rect">
            <a:avLst/>
          </a:prstGeom>
        </p:spPr>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School Day</a:t>
            </a:r>
          </a:p>
        </p:txBody>
      </p:sp>
      <p:sp>
        <p:nvSpPr>
          <p:cNvPr id="4" name="Rectangle 3"/>
          <p:cNvSpPr txBox="1">
            <a:spLocks noChangeArrowheads="1"/>
          </p:cNvSpPr>
          <p:nvPr/>
        </p:nvSpPr>
        <p:spPr>
          <a:xfrm>
            <a:off x="914400" y="1600200"/>
            <a:ext cx="7315200" cy="36576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a:ln>
                <a:noFill/>
              </a:ln>
              <a:effectLst/>
              <a:uLnTx/>
              <a:uFillTx/>
              <a:latin typeface="KG Primary Penmanship" pitchFamily="2"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sp>
        <p:nvSpPr>
          <p:cNvPr id="7" name="Rectangle 6">
            <a:extLst>
              <a:ext uri="{FF2B5EF4-FFF2-40B4-BE49-F238E27FC236}">
                <a16:creationId xmlns:a16="http://schemas.microsoft.com/office/drawing/2014/main" id="{EEBFC79C-E97F-9843-8F5E-2E5F3CD26FCF}"/>
              </a:ext>
            </a:extLst>
          </p:cNvPr>
          <p:cNvSpPr/>
          <p:nvPr/>
        </p:nvSpPr>
        <p:spPr>
          <a:xfrm>
            <a:off x="1143000" y="1847934"/>
            <a:ext cx="6019800" cy="2308324"/>
          </a:xfrm>
          <a:prstGeom prst="rect">
            <a:avLst/>
          </a:prstGeom>
        </p:spPr>
        <p:txBody>
          <a:bodyPr wrap="square">
            <a:spAutoFit/>
          </a:bodyPr>
          <a:lstStyle/>
          <a:p>
            <a:pPr marL="571500" indent="-571500">
              <a:buFont typeface="Arial" panose="020B0604020202020204" pitchFamily="34" charset="0"/>
              <a:buChar char="•"/>
            </a:pPr>
            <a:r>
              <a:rPr lang="en-US" altLang="en-US" sz="3600" dirty="0"/>
              <a:t>School hours are 7:30 – 2:30</a:t>
            </a:r>
          </a:p>
          <a:p>
            <a:pPr marL="571500" indent="-571500">
              <a:buFont typeface="Arial" panose="020B0604020202020204" pitchFamily="34" charset="0"/>
              <a:buChar char="•"/>
            </a:pPr>
            <a:r>
              <a:rPr lang="en-US" altLang="en-US" sz="3600" dirty="0"/>
              <a:t>Virtual Learning students will be on an Activity Schedule on Fridays</a:t>
            </a:r>
          </a:p>
        </p:txBody>
      </p:sp>
      <p:pic>
        <p:nvPicPr>
          <p:cNvPr id="5" name="Recorded Sound" descr="Recorded Sound">
            <a:hlinkClick r:id="" action="ppaction://media"/>
            <a:extLst>
              <a:ext uri="{FF2B5EF4-FFF2-40B4-BE49-F238E27FC236}">
                <a16:creationId xmlns:a16="http://schemas.microsoft.com/office/drawing/2014/main" id="{5D37C12D-008E-574F-91D2-A1C972C2194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Grp="1" noChangeAspect="1"/>
          </p:cNvPicPr>
          <p:nvPr isPhoto="1"/>
        </p:nvPicPr>
        <p:blipFill>
          <a:blip r:embed="rId4"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Attendance</a:t>
            </a: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lnSpcReduction="10000"/>
          </a:bodyPr>
          <a:lstStyle/>
          <a:p>
            <a:pPr algn="ctr">
              <a:spcBef>
                <a:spcPct val="20000"/>
              </a:spcBef>
              <a:defRPr/>
            </a:pPr>
            <a:r>
              <a:rPr lang="en-US" altLang="en-US" sz="3200" dirty="0"/>
              <a:t>In order to be considered “present” for Virtual Learning, students must attend live meetings and/or complete classwork. If your student is unable to attend a live meeting, he or she may still be counted “present” as long as classwork due that day is submitted by 11:59 p.m. of the same day.</a:t>
            </a: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pic>
        <p:nvPicPr>
          <p:cNvPr id="5" name="Recorded Sound" descr="Recorded Sound">
            <a:hlinkClick r:id="" action="ppaction://media"/>
            <a:extLst>
              <a:ext uri="{FF2B5EF4-FFF2-40B4-BE49-F238E27FC236}">
                <a16:creationId xmlns:a16="http://schemas.microsoft.com/office/drawing/2014/main" id="{5B5D7ECE-4BDF-B443-B13E-9BF029375EF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734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75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JPG"/>
          <p:cNvPicPr>
            <a:picLocks noGrp="1" noChangeAspect="1"/>
          </p:cNvPicPr>
          <p:nvPr isPhoto="1"/>
        </p:nvPicPr>
        <p:blipFill>
          <a:blip r:embed="rId4" cstate="print">
            <a:lum/>
          </a:blip>
          <a:stretch>
            <a:fillRect/>
          </a:stretch>
        </p:blipFill>
        <p:spPr>
          <a:xfrm>
            <a:off x="0" y="30480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Daily Schedule</a:t>
            </a: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fontScale="85000" lnSpcReduction="20000"/>
          </a:bodyPr>
          <a:lstStyle/>
          <a:p>
            <a:pPr algn="ctr">
              <a:spcBef>
                <a:spcPct val="20000"/>
              </a:spcBef>
              <a:defRPr/>
            </a:pPr>
            <a:r>
              <a:rPr lang="en-US" altLang="en-US" sz="3200" u="sng" dirty="0"/>
              <a:t>1</a:t>
            </a:r>
            <a:r>
              <a:rPr lang="en-US" altLang="en-US" sz="3200" u="sng" baseline="30000" dirty="0"/>
              <a:t>st</a:t>
            </a:r>
            <a:r>
              <a:rPr lang="en-US" altLang="en-US" sz="3200" u="sng" dirty="0"/>
              <a:t> Grade Daily Schedule</a:t>
            </a:r>
          </a:p>
          <a:p>
            <a:pPr algn="ctr">
              <a:spcBef>
                <a:spcPct val="20000"/>
              </a:spcBef>
              <a:defRPr/>
            </a:pPr>
            <a:r>
              <a:rPr lang="en-US" altLang="en-US" sz="2200" b="1" dirty="0">
                <a:solidFill>
                  <a:schemeClr val="tx1">
                    <a:lumMod val="95000"/>
                    <a:lumOff val="5000"/>
                  </a:schemeClr>
                </a:solidFill>
              </a:rPr>
              <a:t>8:00-8:20</a:t>
            </a:r>
            <a:r>
              <a:rPr lang="en-US" altLang="en-US" sz="2200" dirty="0">
                <a:solidFill>
                  <a:schemeClr val="tx1">
                    <a:lumMod val="95000"/>
                    <a:lumOff val="5000"/>
                  </a:schemeClr>
                </a:solidFill>
              </a:rPr>
              <a:t> Morning Meeting (</a:t>
            </a:r>
            <a:r>
              <a:rPr lang="en-US" altLang="en-US" sz="2200" b="1" dirty="0">
                <a:solidFill>
                  <a:schemeClr val="tx1">
                    <a:lumMod val="95000"/>
                    <a:lumOff val="5000"/>
                  </a:schemeClr>
                </a:solidFill>
              </a:rPr>
              <a:t>LIVE</a:t>
            </a:r>
            <a:r>
              <a:rPr lang="en-US" altLang="en-US" sz="2200" dirty="0">
                <a:solidFill>
                  <a:schemeClr val="tx1">
                    <a:lumMod val="95000"/>
                    <a:lumOff val="5000"/>
                  </a:schemeClr>
                </a:solidFill>
              </a:rPr>
              <a:t>)</a:t>
            </a:r>
          </a:p>
          <a:p>
            <a:pPr algn="ctr">
              <a:spcBef>
                <a:spcPct val="20000"/>
              </a:spcBef>
              <a:defRPr/>
            </a:pPr>
            <a:r>
              <a:rPr lang="en-US" altLang="en-US" sz="2200" b="1" dirty="0">
                <a:solidFill>
                  <a:schemeClr val="tx1">
                    <a:lumMod val="95000"/>
                    <a:lumOff val="5000"/>
                  </a:schemeClr>
                </a:solidFill>
              </a:rPr>
              <a:t>8:20-8:35</a:t>
            </a:r>
            <a:r>
              <a:rPr lang="en-US" altLang="en-US" sz="2200" dirty="0">
                <a:solidFill>
                  <a:schemeClr val="tx1">
                    <a:lumMod val="95000"/>
                    <a:lumOff val="5000"/>
                  </a:schemeClr>
                </a:solidFill>
              </a:rPr>
              <a:t> Phonemic Awareness (</a:t>
            </a:r>
            <a:r>
              <a:rPr lang="en-US" altLang="en-US" sz="2200" b="1" dirty="0">
                <a:solidFill>
                  <a:schemeClr val="tx1">
                    <a:lumMod val="95000"/>
                    <a:lumOff val="5000"/>
                  </a:schemeClr>
                </a:solidFill>
              </a:rPr>
              <a:t>LIVE</a:t>
            </a:r>
            <a:r>
              <a:rPr lang="en-US" altLang="en-US" sz="2200" dirty="0">
                <a:solidFill>
                  <a:schemeClr val="tx1">
                    <a:lumMod val="95000"/>
                    <a:lumOff val="5000"/>
                  </a:schemeClr>
                </a:solidFill>
              </a:rPr>
              <a:t>)</a:t>
            </a:r>
          </a:p>
          <a:p>
            <a:pPr algn="ctr">
              <a:spcBef>
                <a:spcPct val="20000"/>
              </a:spcBef>
              <a:defRPr/>
            </a:pPr>
            <a:r>
              <a:rPr lang="en-US" altLang="en-US" sz="2200" b="1" dirty="0">
                <a:solidFill>
                  <a:schemeClr val="tx1">
                    <a:lumMod val="95000"/>
                    <a:lumOff val="5000"/>
                  </a:schemeClr>
                </a:solidFill>
              </a:rPr>
              <a:t>8:35-8:45</a:t>
            </a:r>
            <a:r>
              <a:rPr lang="en-US" altLang="en-US" sz="2200" dirty="0">
                <a:solidFill>
                  <a:schemeClr val="tx1">
                    <a:lumMod val="95000"/>
                    <a:lumOff val="5000"/>
                  </a:schemeClr>
                </a:solidFill>
              </a:rPr>
              <a:t> Brain Break</a:t>
            </a:r>
          </a:p>
          <a:p>
            <a:pPr algn="ctr">
              <a:spcBef>
                <a:spcPct val="20000"/>
              </a:spcBef>
              <a:defRPr/>
            </a:pPr>
            <a:r>
              <a:rPr lang="en-US" altLang="en-US" sz="2200" b="1" dirty="0">
                <a:solidFill>
                  <a:schemeClr val="tx1">
                    <a:lumMod val="95000"/>
                    <a:lumOff val="5000"/>
                  </a:schemeClr>
                </a:solidFill>
              </a:rPr>
              <a:t>8:45-9:00</a:t>
            </a:r>
            <a:r>
              <a:rPr lang="en-US" altLang="en-US" sz="2200" dirty="0">
                <a:solidFill>
                  <a:schemeClr val="tx1">
                    <a:lumMod val="95000"/>
                    <a:lumOff val="5000"/>
                  </a:schemeClr>
                </a:solidFill>
              </a:rPr>
              <a:t> Shared Reading (</a:t>
            </a:r>
            <a:r>
              <a:rPr lang="en-US" altLang="en-US" sz="2200" b="1" dirty="0">
                <a:solidFill>
                  <a:schemeClr val="tx1">
                    <a:lumMod val="95000"/>
                    <a:lumOff val="5000"/>
                  </a:schemeClr>
                </a:solidFill>
              </a:rPr>
              <a:t>LIVE</a:t>
            </a:r>
            <a:r>
              <a:rPr lang="en-US" altLang="en-US" sz="2200" dirty="0">
                <a:solidFill>
                  <a:schemeClr val="tx1">
                    <a:lumMod val="95000"/>
                    <a:lumOff val="5000"/>
                  </a:schemeClr>
                </a:solidFill>
              </a:rPr>
              <a:t>)</a:t>
            </a:r>
          </a:p>
          <a:p>
            <a:pPr algn="ctr">
              <a:spcBef>
                <a:spcPct val="20000"/>
              </a:spcBef>
              <a:defRPr/>
            </a:pPr>
            <a:r>
              <a:rPr lang="en-US" altLang="en-US" sz="2200" b="1" dirty="0">
                <a:solidFill>
                  <a:schemeClr val="tx1">
                    <a:lumMod val="95000"/>
                    <a:lumOff val="5000"/>
                  </a:schemeClr>
                </a:solidFill>
              </a:rPr>
              <a:t>9:00-10:15</a:t>
            </a:r>
            <a:r>
              <a:rPr lang="en-US" altLang="en-US" sz="2200" dirty="0">
                <a:solidFill>
                  <a:schemeClr val="tx1">
                    <a:lumMod val="95000"/>
                    <a:lumOff val="5000"/>
                  </a:schemeClr>
                </a:solidFill>
              </a:rPr>
              <a:t> ELA Small Groups + Phonics (</a:t>
            </a:r>
            <a:r>
              <a:rPr lang="en-US" altLang="en-US" sz="2200" b="1" dirty="0">
                <a:solidFill>
                  <a:schemeClr val="tx1">
                    <a:lumMod val="95000"/>
                    <a:lumOff val="5000"/>
                  </a:schemeClr>
                </a:solidFill>
              </a:rPr>
              <a:t>LIVE</a:t>
            </a:r>
            <a:r>
              <a:rPr lang="en-US" altLang="en-US" sz="2200" dirty="0">
                <a:solidFill>
                  <a:schemeClr val="tx1">
                    <a:lumMod val="95000"/>
                    <a:lumOff val="5000"/>
                  </a:schemeClr>
                </a:solidFill>
              </a:rPr>
              <a:t>) &amp; Independent Centers (</a:t>
            </a:r>
            <a:r>
              <a:rPr lang="en-US" altLang="en-US" sz="2200" dirty="0">
                <a:solidFill>
                  <a:srgbClr val="FF0000"/>
                </a:solidFill>
              </a:rPr>
              <a:t>Canvas</a:t>
            </a:r>
            <a:r>
              <a:rPr lang="en-US" altLang="en-US" sz="2200" dirty="0">
                <a:solidFill>
                  <a:schemeClr val="tx1">
                    <a:lumMod val="95000"/>
                    <a:lumOff val="5000"/>
                  </a:schemeClr>
                </a:solidFill>
              </a:rPr>
              <a:t>)</a:t>
            </a:r>
          </a:p>
          <a:p>
            <a:pPr algn="ctr">
              <a:spcBef>
                <a:spcPct val="20000"/>
              </a:spcBef>
              <a:defRPr/>
            </a:pPr>
            <a:r>
              <a:rPr lang="en-US" altLang="en-US" sz="2200" b="1" dirty="0">
                <a:solidFill>
                  <a:schemeClr val="tx1">
                    <a:lumMod val="95000"/>
                    <a:lumOff val="5000"/>
                  </a:schemeClr>
                </a:solidFill>
              </a:rPr>
              <a:t>11:45-12:05</a:t>
            </a:r>
            <a:r>
              <a:rPr lang="en-US" altLang="en-US" sz="2200" dirty="0">
                <a:solidFill>
                  <a:schemeClr val="tx1">
                    <a:lumMod val="95000"/>
                    <a:lumOff val="5000"/>
                  </a:schemeClr>
                </a:solidFill>
              </a:rPr>
              <a:t> Math Lesson (</a:t>
            </a:r>
            <a:r>
              <a:rPr lang="en-US" altLang="en-US" sz="2200" dirty="0">
                <a:solidFill>
                  <a:srgbClr val="FF0000"/>
                </a:solidFill>
              </a:rPr>
              <a:t>Canvas</a:t>
            </a:r>
            <a:r>
              <a:rPr lang="en-US" altLang="en-US" sz="2200" dirty="0">
                <a:solidFill>
                  <a:schemeClr val="tx1">
                    <a:lumMod val="95000"/>
                    <a:lumOff val="5000"/>
                  </a:schemeClr>
                </a:solidFill>
              </a:rPr>
              <a:t>)</a:t>
            </a:r>
          </a:p>
          <a:p>
            <a:pPr algn="ctr">
              <a:spcBef>
                <a:spcPct val="20000"/>
              </a:spcBef>
              <a:defRPr/>
            </a:pPr>
            <a:r>
              <a:rPr lang="en-US" altLang="en-US" sz="2200" b="1" dirty="0">
                <a:solidFill>
                  <a:schemeClr val="tx1">
                    <a:lumMod val="95000"/>
                    <a:lumOff val="5000"/>
                  </a:schemeClr>
                </a:solidFill>
              </a:rPr>
              <a:t>12:05-1:00</a:t>
            </a:r>
            <a:r>
              <a:rPr lang="en-US" altLang="en-US" sz="2200" dirty="0">
                <a:solidFill>
                  <a:schemeClr val="tx1">
                    <a:lumMod val="95000"/>
                    <a:lumOff val="5000"/>
                  </a:schemeClr>
                </a:solidFill>
              </a:rPr>
              <a:t> Math Small Groups (</a:t>
            </a:r>
            <a:r>
              <a:rPr lang="en-US" altLang="en-US" sz="2200" b="1" dirty="0">
                <a:solidFill>
                  <a:schemeClr val="tx1">
                    <a:lumMod val="95000"/>
                    <a:lumOff val="5000"/>
                  </a:schemeClr>
                </a:solidFill>
              </a:rPr>
              <a:t>LIVE</a:t>
            </a:r>
            <a:r>
              <a:rPr lang="en-US" altLang="en-US" sz="2200" dirty="0">
                <a:solidFill>
                  <a:schemeClr val="tx1">
                    <a:lumMod val="95000"/>
                    <a:lumOff val="5000"/>
                  </a:schemeClr>
                </a:solidFill>
              </a:rPr>
              <a:t>) &amp; Independent Centers (</a:t>
            </a:r>
            <a:r>
              <a:rPr lang="en-US" altLang="en-US" sz="2200" dirty="0">
                <a:solidFill>
                  <a:srgbClr val="FF0000"/>
                </a:solidFill>
              </a:rPr>
              <a:t>Canvas</a:t>
            </a:r>
            <a:r>
              <a:rPr lang="en-US" altLang="en-US" sz="2200" dirty="0">
                <a:solidFill>
                  <a:schemeClr val="tx1">
                    <a:lumMod val="95000"/>
                    <a:lumOff val="5000"/>
                  </a:schemeClr>
                </a:solidFill>
              </a:rPr>
              <a:t>)</a:t>
            </a:r>
          </a:p>
          <a:p>
            <a:pPr algn="ctr">
              <a:spcBef>
                <a:spcPct val="20000"/>
              </a:spcBef>
              <a:defRPr/>
            </a:pPr>
            <a:r>
              <a:rPr lang="en-US" altLang="en-US" sz="2200" b="1" dirty="0">
                <a:solidFill>
                  <a:schemeClr val="tx1">
                    <a:lumMod val="95000"/>
                    <a:lumOff val="5000"/>
                  </a:schemeClr>
                </a:solidFill>
              </a:rPr>
              <a:t>1:00-1:45 </a:t>
            </a:r>
            <a:r>
              <a:rPr lang="en-US" altLang="en-US" sz="2200" dirty="0">
                <a:solidFill>
                  <a:schemeClr val="tx1">
                    <a:lumMod val="95000"/>
                    <a:lumOff val="5000"/>
                  </a:schemeClr>
                </a:solidFill>
              </a:rPr>
              <a:t>Writing Lesson (</a:t>
            </a:r>
            <a:r>
              <a:rPr lang="en-US" altLang="en-US" sz="2200" dirty="0">
                <a:solidFill>
                  <a:srgbClr val="FF0000"/>
                </a:solidFill>
              </a:rPr>
              <a:t>Canvas</a:t>
            </a:r>
            <a:r>
              <a:rPr lang="en-US" altLang="en-US" sz="2200" dirty="0">
                <a:solidFill>
                  <a:schemeClr val="tx1">
                    <a:lumMod val="95000"/>
                    <a:lumOff val="5000"/>
                  </a:schemeClr>
                </a:solidFill>
              </a:rPr>
              <a:t>)</a:t>
            </a:r>
          </a:p>
          <a:p>
            <a:pPr algn="ctr">
              <a:spcBef>
                <a:spcPct val="20000"/>
              </a:spcBef>
              <a:defRPr/>
            </a:pPr>
            <a:r>
              <a:rPr lang="en-US" altLang="en-US" sz="2200" b="1" dirty="0">
                <a:solidFill>
                  <a:schemeClr val="tx1">
                    <a:lumMod val="95000"/>
                    <a:lumOff val="5000"/>
                  </a:schemeClr>
                </a:solidFill>
              </a:rPr>
              <a:t>1:45-2:00</a:t>
            </a:r>
            <a:r>
              <a:rPr lang="en-US" altLang="en-US" sz="2200" dirty="0">
                <a:solidFill>
                  <a:schemeClr val="tx1">
                    <a:lumMod val="95000"/>
                    <a:lumOff val="5000"/>
                  </a:schemeClr>
                </a:solidFill>
              </a:rPr>
              <a:t> Science/Social Studies</a:t>
            </a:r>
          </a:p>
          <a:p>
            <a:pPr algn="ctr">
              <a:spcBef>
                <a:spcPct val="20000"/>
              </a:spcBef>
              <a:defRPr/>
            </a:pPr>
            <a:r>
              <a:rPr lang="en-US" altLang="en-US" sz="2200" dirty="0">
                <a:solidFill>
                  <a:srgbClr val="FF0000"/>
                </a:solidFill>
              </a:rPr>
              <a:t> </a:t>
            </a:r>
          </a:p>
          <a:p>
            <a:pPr algn="ctr">
              <a:spcBef>
                <a:spcPct val="20000"/>
              </a:spcBef>
              <a:defRPr/>
            </a:pPr>
            <a:endParaRPr lang="en-US" altLang="en-US" sz="1200" dirty="0">
              <a:solidFill>
                <a:schemeClr val="tx1">
                  <a:lumMod val="95000"/>
                  <a:lumOff val="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pic>
        <p:nvPicPr>
          <p:cNvPr id="6" name="Recorded Sound" descr="Recorded Sound">
            <a:hlinkClick r:id="" action="ppaction://media"/>
            <a:extLst>
              <a:ext uri="{FF2B5EF4-FFF2-40B4-BE49-F238E27FC236}">
                <a16:creationId xmlns:a16="http://schemas.microsoft.com/office/drawing/2014/main" id="{C993D359-3751-EF4E-8D1F-CCC21621F5D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734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21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JPG"/>
          <p:cNvPicPr>
            <a:picLocks noGrp="1" noChangeAspect="1"/>
          </p:cNvPicPr>
          <p:nvPr isPhoto="1"/>
        </p:nvPicPr>
        <p:blipFill>
          <a:blip r:embed="rId4"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Special Classes</a:t>
            </a:r>
          </a:p>
        </p:txBody>
      </p:sp>
      <p:sp>
        <p:nvSpPr>
          <p:cNvPr id="4" name="Rectangle 3"/>
          <p:cNvSpPr txBox="1">
            <a:spLocks noChangeArrowheads="1"/>
          </p:cNvSpPr>
          <p:nvPr/>
        </p:nvSpPr>
        <p:spPr>
          <a:xfrm>
            <a:off x="1295400" y="1981200"/>
            <a:ext cx="6324600" cy="3657600"/>
          </a:xfrm>
          <a:prstGeom prst="rect">
            <a:avLst/>
          </a:prstGeom>
        </p:spPr>
        <p:txBody>
          <a:bodyPr vert="horz" lIns="91440" tIns="45720" rIns="91440" bIns="45720" rtlCol="0">
            <a:normAutofit/>
          </a:bodyPr>
          <a:lstStyle/>
          <a:p>
            <a:pPr marL="457200" indent="-457200">
              <a:buFont typeface="Arial" panose="020B0604020202020204" pitchFamily="34" charset="0"/>
              <a:buChar char="•"/>
            </a:pPr>
            <a:r>
              <a:rPr lang="en-US" altLang="en-US" sz="3200" dirty="0"/>
              <a:t>We are thrilled to be able to offer a full range of special activity classes for our virtual learners.</a:t>
            </a:r>
          </a:p>
          <a:p>
            <a:r>
              <a:rPr lang="en-US" altLang="en-US" sz="3200" u="sng" dirty="0"/>
              <a:t>Monday </a:t>
            </a:r>
            <a:r>
              <a:rPr lang="en-US" altLang="en-US" sz="3200" dirty="0"/>
              <a:t>      </a:t>
            </a:r>
            <a:r>
              <a:rPr lang="en-US" altLang="en-US" sz="3200" u="sng" dirty="0"/>
              <a:t>Tuesday</a:t>
            </a:r>
            <a:r>
              <a:rPr lang="en-US" altLang="en-US" sz="3200" dirty="0"/>
              <a:t>        </a:t>
            </a:r>
            <a:r>
              <a:rPr lang="en-US" altLang="en-US" sz="3200" u="sng" dirty="0"/>
              <a:t>Wednesday</a:t>
            </a:r>
          </a:p>
          <a:p>
            <a:r>
              <a:rPr lang="en-US" altLang="en-US" sz="1900" dirty="0"/>
              <a:t>Music                            PE                                  Art</a:t>
            </a:r>
          </a:p>
          <a:p>
            <a:endParaRPr lang="en-US" altLang="en-US" sz="3200" u="sng" dirty="0"/>
          </a:p>
          <a:p>
            <a:r>
              <a:rPr lang="en-US" altLang="en-US" sz="3200" u="sng" dirty="0"/>
              <a:t>Thursday</a:t>
            </a:r>
            <a:r>
              <a:rPr lang="en-US" altLang="en-US" sz="3200" dirty="0"/>
              <a:t>           </a:t>
            </a:r>
            <a:r>
              <a:rPr lang="en-US" altLang="en-US" sz="3200" u="sng" dirty="0"/>
              <a:t>Friday</a:t>
            </a:r>
          </a:p>
          <a:p>
            <a:pPr marL="0" marR="0" lvl="0" indent="0" defTabSz="914400" rtl="0" eaLnBrk="1" fontAlgn="auto" latinLnBrk="0" hangingPunct="1">
              <a:lnSpc>
                <a:spcPct val="100000"/>
              </a:lnSpc>
              <a:spcBef>
                <a:spcPct val="20000"/>
              </a:spcBef>
              <a:spcAft>
                <a:spcPts val="0"/>
              </a:spcAft>
              <a:buClrTx/>
              <a:buSzTx/>
              <a:buFontTx/>
              <a:buNone/>
              <a:tabLst/>
              <a:defRPr/>
            </a:pPr>
            <a:r>
              <a:rPr kumimoji="0" lang="en-US" b="0" i="0" u="none" strike="noStrike" kern="1200" cap="none" spc="0" normalizeH="0" noProof="0" dirty="0">
                <a:ln>
                  <a:noFill/>
                </a:ln>
                <a:effectLst/>
                <a:uLnTx/>
                <a:uFillTx/>
                <a:latin typeface="KG Primary Penmanship" pitchFamily="2" charset="0"/>
              </a:rPr>
              <a:t>Counselor’s Corner.              Library</a:t>
            </a:r>
            <a:endParaRPr kumimoji="0" lang="en-US" sz="3200" b="0" i="0" u="none" strike="noStrike" kern="1200" cap="none" spc="0" normalizeH="0" baseline="0" noProof="0" dirty="0">
              <a:ln>
                <a:noFill/>
              </a:ln>
              <a:effectLst/>
              <a:uLnTx/>
              <a:uFillTx/>
              <a:latin typeface="KG Primary Penmanship" pitchFamily="2"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pic>
        <p:nvPicPr>
          <p:cNvPr id="5" name="Recorded Sound" descr="Recorded Sound">
            <a:hlinkClick r:id="" action="ppaction://media"/>
            <a:extLst>
              <a:ext uri="{FF2B5EF4-FFF2-40B4-BE49-F238E27FC236}">
                <a16:creationId xmlns:a16="http://schemas.microsoft.com/office/drawing/2014/main" id="{FA9B22F1-5EEC-5248-9A68-4D78C48A6B1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0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Grp="1" noChangeAspect="1"/>
          </p:cNvPicPr>
          <p:nvPr isPhoto="1"/>
        </p:nvPicPr>
        <p:blipFill>
          <a:blip r:embed="rId4"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Accessing Classwork</a:t>
            </a: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a:bodyPr>
          <a:lstStyle/>
          <a:p>
            <a:pPr marL="457200" indent="-457200">
              <a:buFont typeface="Arial" panose="020B0604020202020204" pitchFamily="34" charset="0"/>
              <a:buChar char="•"/>
            </a:pPr>
            <a:r>
              <a:rPr lang="en-US" altLang="en-US" sz="3200" dirty="0"/>
              <a:t>Virtual learning classwork will primarily consist of Microsoft Teams meetings with your teacher and independent work on Canvas.</a:t>
            </a:r>
          </a:p>
          <a:p>
            <a:endParaRPr lang="en-US" altLang="en-US" sz="3200" dirty="0">
              <a:solidFill>
                <a:srgbClr val="FF0000"/>
              </a:solidFill>
            </a:endParaRPr>
          </a:p>
          <a:p>
            <a:pPr marL="457200" indent="-457200">
              <a:buFont typeface="Arial" panose="020B0604020202020204" pitchFamily="34" charset="0"/>
              <a:buChar char="•"/>
            </a:pPr>
            <a:endParaRPr kumimoji="0" lang="en-US" sz="3200" b="0" i="0" u="none" strike="noStrike" kern="1200" cap="none" spc="0" normalizeH="0" baseline="0" noProof="0" dirty="0">
              <a:ln>
                <a:noFill/>
              </a:ln>
              <a:effectLst/>
              <a:uLnTx/>
              <a:uFillTx/>
              <a:latin typeface="KG Primary Penmanship" pitchFamily="2" charset="0"/>
            </a:endParaRPr>
          </a:p>
        </p:txBody>
      </p:sp>
      <p:pic>
        <p:nvPicPr>
          <p:cNvPr id="5" name="Recorded Sound" descr="Recorded Sound">
            <a:hlinkClick r:id="" action="ppaction://media"/>
            <a:extLst>
              <a:ext uri="{FF2B5EF4-FFF2-40B4-BE49-F238E27FC236}">
                <a16:creationId xmlns:a16="http://schemas.microsoft.com/office/drawing/2014/main" id="{4C5A131E-8DCA-A240-B794-66AD22FC397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8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JPG"/>
          <p:cNvPicPr>
            <a:picLocks noGrp="1" noChangeAspect="1"/>
          </p:cNvPicPr>
          <p:nvPr isPhoto="1"/>
        </p:nvPicPr>
        <p:blipFill>
          <a:blip r:embed="rId4"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Love Ya Like A Sister Solid" pitchFamily="2" charset="0"/>
                <a:ea typeface="+mj-ea"/>
                <a:cs typeface="+mj-cs"/>
              </a:rPr>
              <a:t>Assessments</a:t>
            </a:r>
          </a:p>
        </p:txBody>
      </p:sp>
      <p:sp>
        <p:nvSpPr>
          <p:cNvPr id="4" name="Rectangle 3"/>
          <p:cNvSpPr txBox="1">
            <a:spLocks noChangeArrowheads="1"/>
          </p:cNvSpPr>
          <p:nvPr/>
        </p:nvSpPr>
        <p:spPr>
          <a:xfrm>
            <a:off x="1981200" y="1909119"/>
            <a:ext cx="4838700" cy="3886200"/>
          </a:xfrm>
          <a:prstGeom prst="rect">
            <a:avLst/>
          </a:prstGeom>
        </p:spPr>
        <p:txBody>
          <a:bodyPr vert="horz" lIns="91440" tIns="45720" rIns="91440" bIns="45720" rtlCol="0">
            <a:normAutofit fontScale="85000" lnSpcReduction="10000"/>
          </a:bodyPr>
          <a:lstStyle/>
          <a:p>
            <a:pPr>
              <a:spcBef>
                <a:spcPct val="20000"/>
              </a:spcBef>
              <a:defRPr/>
            </a:pPr>
            <a:r>
              <a:rPr lang="en-US" altLang="en-US" sz="3200" dirty="0"/>
              <a:t>Assessments are used to help teachers gauge a student’s understanding of the content. We ask that you allow your child to participate in assessments without intervening or helping. This gives us the best picture of what your child understands so that teachers can plan appropriate instruction.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pic>
        <p:nvPicPr>
          <p:cNvPr id="5" name="Recorded Sound" descr="Recorded Sound">
            <a:hlinkClick r:id="" action="ppaction://media"/>
            <a:extLst>
              <a:ext uri="{FF2B5EF4-FFF2-40B4-BE49-F238E27FC236}">
                <a16:creationId xmlns:a16="http://schemas.microsoft.com/office/drawing/2014/main" id="{8D847D99-1CB2-6644-BF73-AA804EA42BA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346199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2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2075B9CEA2E84E899F93FA923E52F5" ma:contentTypeVersion="2" ma:contentTypeDescription="Create a new document." ma:contentTypeScope="" ma:versionID="fc97eb57e378dbd4930851e0b412c6b9">
  <xsd:schema xmlns:xsd="http://www.w3.org/2001/XMLSchema" xmlns:xs="http://www.w3.org/2001/XMLSchema" xmlns:p="http://schemas.microsoft.com/office/2006/metadata/properties" xmlns:ns2="49c223f8-8786-4983-b672-d1b5631956b5" targetNamespace="http://schemas.microsoft.com/office/2006/metadata/properties" ma:root="true" ma:fieldsID="b23f315a6bc1ded3c6c7084be8b634fc" ns2:_="">
    <xsd:import namespace="49c223f8-8786-4983-b672-d1b5631956b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c223f8-8786-4983-b672-d1b5631956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BA548D-B5B6-4FD4-BF79-821B56C8673E}">
  <ds:schemaRefs>
    <ds:schemaRef ds:uri="http://schemas.microsoft.com/sharepoint/v3/contenttype/forms"/>
  </ds:schemaRefs>
</ds:datastoreItem>
</file>

<file path=customXml/itemProps2.xml><?xml version="1.0" encoding="utf-8"?>
<ds:datastoreItem xmlns:ds="http://schemas.openxmlformats.org/officeDocument/2006/customXml" ds:itemID="{F6A17770-DF9E-4353-9DA2-F0B14103A9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c223f8-8786-4983-b672-d1b5631956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E3E2CF-3029-408D-847E-9E8AACF94FD7}">
  <ds:schemaRefs>
    <ds:schemaRef ds:uri="http://schemas.microsoft.com/office/infopath/2007/PartnerControls"/>
    <ds:schemaRef ds:uri="http://purl.org/dc/terms/"/>
    <ds:schemaRef ds:uri="http://schemas.openxmlformats.org/package/2006/metadata/core-properties"/>
    <ds:schemaRef ds:uri="http://www.w3.org/XML/1998/namespace"/>
    <ds:schemaRef ds:uri="http://schemas.microsoft.com/office/2006/metadata/properties"/>
    <ds:schemaRef ds:uri="http://purl.org/dc/dcmitype/"/>
    <ds:schemaRef ds:uri="http://purl.org/dc/elements/1.1/"/>
    <ds:schemaRef ds:uri="49c223f8-8786-4983-b672-d1b5631956b5"/>
    <ds:schemaRef ds:uri="http://schemas.microsoft.com/office/2006/documentManagement/types"/>
  </ds:schemaRefs>
</ds:datastoreItem>
</file>

<file path=docProps/app.xml><?xml version="1.0" encoding="utf-8"?>
<Properties xmlns="http://schemas.openxmlformats.org/officeDocument/2006/extended-properties" xmlns:vt="http://schemas.openxmlformats.org/officeDocument/2006/docPropsVTypes">
  <TotalTime>971</TotalTime>
  <Words>640</Words>
  <Application>Microsoft Macintosh PowerPoint</Application>
  <PresentationFormat>On-screen Show (4:3)</PresentationFormat>
  <Paragraphs>69</Paragraphs>
  <Slides>15</Slides>
  <Notes>0</Notes>
  <HiddenSlides>0</HiddenSlides>
  <MMClips>15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Elise</vt:lpstr>
      <vt:lpstr>KG Makes You Stronger</vt:lpstr>
      <vt:lpstr>KG Primary Penmanship</vt:lpstr>
      <vt:lpstr>KG Strawberry Limeade</vt:lpstr>
      <vt:lpstr>Love Ya Like A Sister Solid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Haralson, Lakisha</cp:lastModifiedBy>
  <cp:revision>55</cp:revision>
  <cp:lastPrinted>2020-10-01T15:51:49Z</cp:lastPrinted>
  <dcterms:created xsi:type="dcterms:W3CDTF">2013-09-21T12:11:13Z</dcterms:created>
  <dcterms:modified xsi:type="dcterms:W3CDTF">2020-10-01T17:45:37Z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0x010100212075B9CEA2E84E899F93FA923E52F5</vt:lpwstr>
  </property>
</Properties>
</file>